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Merriweather" panose="00000500000000000000" pitchFamily="2" charset="0"/>
      <p:regular r:id="rId11"/>
    </p:embeddedFont>
    <p:embeddedFont>
      <p:font typeface="Merriweather Bold" panose="00000800000000000000" pitchFamily="2" charset="0"/>
      <p:bold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76" d="100"/>
          <a:sy n="76" d="100"/>
        </p:scale>
        <p:origin x="331"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067794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27948" y="904161"/>
            <a:ext cx="7688104" cy="1949529"/>
          </a:xfrm>
          <a:prstGeom prst="rect">
            <a:avLst/>
          </a:prstGeom>
          <a:noFill/>
          <a:ln/>
        </p:spPr>
        <p:txBody>
          <a:bodyPr wrap="square" lIns="0" tIns="0" rIns="0" bIns="0" rtlCol="0" anchor="t"/>
          <a:lstStyle/>
          <a:p>
            <a:pPr marL="0" indent="0" algn="l">
              <a:lnSpc>
                <a:spcPts val="5100"/>
              </a:lnSpc>
              <a:buNone/>
            </a:pPr>
            <a:r>
              <a:rPr lang="en-US" sz="4050" dirty="0">
                <a:solidFill>
                  <a:srgbClr val="F5F0F0"/>
                </a:solidFill>
                <a:latin typeface="Merriweather" pitchFamily="34" charset="0"/>
                <a:ea typeface="Merriweather" pitchFamily="34" charset="-122"/>
                <a:cs typeface="Merriweather" pitchFamily="34" charset="-120"/>
              </a:rPr>
              <a:t>A Machine Learning Framework for Predicting Milk Quality</a:t>
            </a:r>
            <a:endParaRPr lang="en-US" sz="4050" dirty="0"/>
          </a:p>
        </p:txBody>
      </p:sp>
      <p:sp>
        <p:nvSpPr>
          <p:cNvPr id="4" name="Text 1"/>
          <p:cNvSpPr/>
          <p:nvPr/>
        </p:nvSpPr>
        <p:spPr>
          <a:xfrm>
            <a:off x="727948" y="3165634"/>
            <a:ext cx="7688104" cy="1996678"/>
          </a:xfrm>
          <a:prstGeom prst="rect">
            <a:avLst/>
          </a:prstGeom>
          <a:noFill/>
          <a:ln/>
        </p:spPr>
        <p:txBody>
          <a:bodyPr wrap="square" lIns="0" tIns="0" rIns="0" bIns="0" rtlCol="0" anchor="t"/>
          <a:lstStyle/>
          <a:p>
            <a:pPr marL="0" indent="0" algn="l">
              <a:lnSpc>
                <a:spcPts val="2600"/>
              </a:lnSpc>
              <a:buNone/>
            </a:pPr>
            <a:r>
              <a:rPr lang="en-US" sz="1600" dirty="0">
                <a:solidFill>
                  <a:srgbClr val="E2E6E9"/>
                </a:solidFill>
                <a:latin typeface="Merriweather" pitchFamily="34" charset="0"/>
                <a:ea typeface="Merriweather" pitchFamily="34" charset="-122"/>
                <a:cs typeface="Merriweather" pitchFamily="34" charset="-120"/>
              </a:rPr>
              <a:t>Milk quality assurance is vital for public health, regulatory compliance, and economic sustainability in the dairy industry. This study introduces a machine learning framework to predict milk quality using key physicochemical and sensory features such as pH, temperature, taste, odor, fat content, turbidity, and color. The dataset includes 1059 instances and eight features, preprocessed to handle missing values and normalize data.</a:t>
            </a:r>
            <a:endParaRPr lang="en-US" sz="1600" dirty="0"/>
          </a:p>
        </p:txBody>
      </p:sp>
      <p:sp>
        <p:nvSpPr>
          <p:cNvPr id="5" name="Text 2"/>
          <p:cNvSpPr/>
          <p:nvPr/>
        </p:nvSpPr>
        <p:spPr>
          <a:xfrm>
            <a:off x="727948" y="5396270"/>
            <a:ext cx="7688104" cy="1331119"/>
          </a:xfrm>
          <a:prstGeom prst="rect">
            <a:avLst/>
          </a:prstGeom>
          <a:noFill/>
          <a:ln/>
        </p:spPr>
        <p:txBody>
          <a:bodyPr wrap="square" lIns="0" tIns="0" rIns="0" bIns="0" rtlCol="0" anchor="t"/>
          <a:lstStyle/>
          <a:p>
            <a:pPr marL="0" indent="0" algn="l">
              <a:lnSpc>
                <a:spcPts val="2600"/>
              </a:lnSpc>
              <a:buNone/>
            </a:pPr>
            <a:r>
              <a:rPr lang="en-US" sz="1600" dirty="0">
                <a:solidFill>
                  <a:srgbClr val="E2E6E9"/>
                </a:solidFill>
                <a:latin typeface="Merriweather" pitchFamily="34" charset="0"/>
                <a:ea typeface="Merriweather" pitchFamily="34" charset="-122"/>
                <a:cs typeface="Merriweather" pitchFamily="34" charset="-120"/>
              </a:rPr>
              <a:t>Multiple supervised models were tested, with the Random Forest classifier achieving outstanding accuracy, precision, and recall of 99.7%, effectively classifying milk into low, medium, or high quality categories. This approach offers a scalable solution for automated milk quality assessment.</a:t>
            </a:r>
            <a:endParaRPr lang="en-US" sz="1600" dirty="0"/>
          </a:p>
        </p:txBody>
      </p:sp>
      <p:sp>
        <p:nvSpPr>
          <p:cNvPr id="6" name="Shape 3"/>
          <p:cNvSpPr/>
          <p:nvPr/>
        </p:nvSpPr>
        <p:spPr>
          <a:xfrm>
            <a:off x="727948" y="6976943"/>
            <a:ext cx="332780" cy="332780"/>
          </a:xfrm>
          <a:prstGeom prst="roundRect">
            <a:avLst>
              <a:gd name="adj" fmla="val 27474865"/>
            </a:avLst>
          </a:prstGeom>
          <a:noFill/>
          <a:ln w="7620">
            <a:solidFill>
              <a:srgbClr val="4D4D51"/>
            </a:solidFill>
            <a:prstDash val="solid"/>
          </a:ln>
        </p:spPr>
      </p:sp>
      <p:sp>
        <p:nvSpPr>
          <p:cNvPr id="8" name="Text 4"/>
          <p:cNvSpPr/>
          <p:nvPr/>
        </p:nvSpPr>
        <p:spPr>
          <a:xfrm>
            <a:off x="1164669" y="6961346"/>
            <a:ext cx="1793319" cy="363974"/>
          </a:xfrm>
          <a:prstGeom prst="rect">
            <a:avLst/>
          </a:prstGeom>
          <a:noFill/>
          <a:ln/>
        </p:spPr>
        <p:txBody>
          <a:bodyPr wrap="none" lIns="0" tIns="0" rIns="0" bIns="0" rtlCol="0" anchor="t"/>
          <a:lstStyle/>
          <a:p>
            <a:pPr marL="0" indent="0" algn="l">
              <a:lnSpc>
                <a:spcPts val="2850"/>
              </a:lnSpc>
              <a:buNone/>
            </a:pPr>
            <a:r>
              <a:rPr lang="en-US" sz="2000" b="1" dirty="0">
                <a:solidFill>
                  <a:srgbClr val="E2E6E9"/>
                </a:solidFill>
                <a:latin typeface="Merriweather Bold" pitchFamily="34" charset="0"/>
                <a:ea typeface="Merriweather Bold" pitchFamily="34" charset="-122"/>
              </a:rPr>
              <a:t>Presented by</a:t>
            </a:r>
          </a:p>
          <a:p>
            <a:pPr marL="0" indent="0" algn="l">
              <a:lnSpc>
                <a:spcPts val="2850"/>
              </a:lnSpc>
              <a:buNone/>
            </a:pPr>
            <a:r>
              <a:rPr lang="en-US" sz="2000" b="1" dirty="0">
                <a:solidFill>
                  <a:srgbClr val="E2E6E9"/>
                </a:solidFill>
                <a:latin typeface="Merriweather Bold" pitchFamily="34" charset="0"/>
                <a:ea typeface="Merriweather Bold" pitchFamily="34" charset="-122"/>
              </a:rPr>
              <a:t>Atul Kumar</a:t>
            </a:r>
            <a:endParaRPr lang="en-US" sz="2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3798" y="728901"/>
            <a:ext cx="11586329"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Introduction to Milk Quality Prediction</a:t>
            </a:r>
            <a:endParaRPr lang="en-US" sz="4850" dirty="0"/>
          </a:p>
        </p:txBody>
      </p:sp>
      <p:sp>
        <p:nvSpPr>
          <p:cNvPr id="3" name="Text 1"/>
          <p:cNvSpPr/>
          <p:nvPr/>
        </p:nvSpPr>
        <p:spPr>
          <a:xfrm>
            <a:off x="863798" y="2092404"/>
            <a:ext cx="6150293" cy="2368868"/>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Milk is a widely consumed, nutritionally essential product whose quality affects consumer health and economic value. Traditional manual and lab-based quality assessments are slow and error-prone. Machine learning offers automated, accurate, and scalable alternatives for real-time evaluation.</a:t>
            </a:r>
            <a:endParaRPr lang="en-US" sz="1900" dirty="0"/>
          </a:p>
        </p:txBody>
      </p:sp>
      <p:sp>
        <p:nvSpPr>
          <p:cNvPr id="4" name="Text 2"/>
          <p:cNvSpPr/>
          <p:nvPr/>
        </p:nvSpPr>
        <p:spPr>
          <a:xfrm>
            <a:off x="863798" y="4683323"/>
            <a:ext cx="6150293" cy="2368868"/>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This study uses a Kaggle dataset with 1059 samples and seven features—pH, temperature, taste, odor, fat, turbidity, and color—to classify milk quality into low, medium, and high grades. Preprocessing includes label encoding and normalization to prepare data for modeling.</a:t>
            </a:r>
            <a:endParaRPr lang="en-US" sz="1900" dirty="0"/>
          </a:p>
        </p:txBody>
      </p:sp>
      <p:pic>
        <p:nvPicPr>
          <p:cNvPr id="5" name="Image 0" descr="preencoded.png"/>
          <p:cNvPicPr>
            <a:picLocks noChangeAspect="1"/>
          </p:cNvPicPr>
          <p:nvPr/>
        </p:nvPicPr>
        <p:blipFill>
          <a:blip r:embed="rId3"/>
          <a:stretch>
            <a:fillRect/>
          </a:stretch>
        </p:blipFill>
        <p:spPr>
          <a:xfrm>
            <a:off x="7623929" y="2148007"/>
            <a:ext cx="5196840" cy="5074920"/>
          </a:xfrm>
          <a:prstGeom prst="rect">
            <a:avLst/>
          </a:prstGeom>
        </p:spPr>
      </p:pic>
      <p:pic>
        <p:nvPicPr>
          <p:cNvPr id="7" name="Picture 6">
            <a:extLst>
              <a:ext uri="{FF2B5EF4-FFF2-40B4-BE49-F238E27FC236}">
                <a16:creationId xmlns:a16="http://schemas.microsoft.com/office/drawing/2014/main" id="{0733AF7C-F585-3F64-8E84-C2664961F0C6}"/>
              </a:ext>
            </a:extLst>
          </p:cNvPr>
          <p:cNvPicPr>
            <a:picLocks noChangeAspect="1"/>
          </p:cNvPicPr>
          <p:nvPr/>
        </p:nvPicPr>
        <p:blipFill>
          <a:blip r:embed="rId4"/>
          <a:stretch>
            <a:fillRect/>
          </a:stretch>
        </p:blipFill>
        <p:spPr>
          <a:xfrm>
            <a:off x="12591765" y="7610389"/>
            <a:ext cx="2038635" cy="61921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0314"/>
          </a:xfrm>
          <a:prstGeom prst="rect">
            <a:avLst/>
          </a:prstGeom>
        </p:spPr>
      </p:pic>
      <p:sp>
        <p:nvSpPr>
          <p:cNvPr id="3" name="Text 0"/>
          <p:cNvSpPr/>
          <p:nvPr/>
        </p:nvSpPr>
        <p:spPr>
          <a:xfrm>
            <a:off x="761643" y="598408"/>
            <a:ext cx="7620714" cy="1359932"/>
          </a:xfrm>
          <a:prstGeom prst="rect">
            <a:avLst/>
          </a:prstGeom>
          <a:noFill/>
          <a:ln/>
        </p:spPr>
        <p:txBody>
          <a:bodyPr wrap="square" lIns="0" tIns="0" rIns="0" bIns="0" rtlCol="0" anchor="t"/>
          <a:lstStyle/>
          <a:p>
            <a:pPr marL="0" indent="0" algn="l">
              <a:lnSpc>
                <a:spcPts val="5350"/>
              </a:lnSpc>
              <a:buNone/>
            </a:pPr>
            <a:r>
              <a:rPr lang="en-US" sz="4250" dirty="0">
                <a:solidFill>
                  <a:srgbClr val="F5F0F0"/>
                </a:solidFill>
                <a:latin typeface="Merriweather" pitchFamily="34" charset="0"/>
                <a:ea typeface="Merriweather" pitchFamily="34" charset="-122"/>
                <a:cs typeface="Merriweather" pitchFamily="34" charset="-120"/>
              </a:rPr>
              <a:t>Literature Review on Milk Quality Assessment</a:t>
            </a:r>
            <a:endParaRPr lang="en-US" sz="4250" dirty="0"/>
          </a:p>
        </p:txBody>
      </p:sp>
      <p:sp>
        <p:nvSpPr>
          <p:cNvPr id="4" name="Shape 1"/>
          <p:cNvSpPr/>
          <p:nvPr/>
        </p:nvSpPr>
        <p:spPr>
          <a:xfrm>
            <a:off x="761643" y="2284690"/>
            <a:ext cx="489585" cy="489585"/>
          </a:xfrm>
          <a:prstGeom prst="roundRect">
            <a:avLst>
              <a:gd name="adj" fmla="val 18669"/>
            </a:avLst>
          </a:prstGeom>
          <a:solidFill>
            <a:srgbClr val="003180"/>
          </a:solidFill>
          <a:ln w="7620">
            <a:solidFill>
              <a:srgbClr val="194A99"/>
            </a:solidFill>
            <a:prstDash val="solid"/>
          </a:ln>
        </p:spPr>
      </p:sp>
      <p:sp>
        <p:nvSpPr>
          <p:cNvPr id="5" name="Text 2"/>
          <p:cNvSpPr/>
          <p:nvPr/>
        </p:nvSpPr>
        <p:spPr>
          <a:xfrm>
            <a:off x="1468755" y="2359462"/>
            <a:ext cx="2967276" cy="680085"/>
          </a:xfrm>
          <a:prstGeom prst="rect">
            <a:avLst/>
          </a:prstGeom>
          <a:noFill/>
          <a:ln/>
        </p:spPr>
        <p:txBody>
          <a:bodyPr wrap="square" lIns="0" tIns="0" rIns="0" bIns="0" rtlCol="0" anchor="t"/>
          <a:lstStyle/>
          <a:p>
            <a:pPr marL="0" indent="0" algn="l">
              <a:lnSpc>
                <a:spcPts val="2650"/>
              </a:lnSpc>
              <a:buNone/>
            </a:pPr>
            <a:r>
              <a:rPr lang="en-US" sz="2100" dirty="0">
                <a:solidFill>
                  <a:srgbClr val="E2E6E9"/>
                </a:solidFill>
                <a:latin typeface="Merriweather" pitchFamily="34" charset="0"/>
                <a:ea typeface="Merriweather" pitchFamily="34" charset="-122"/>
                <a:cs typeface="Merriweather" pitchFamily="34" charset="-120"/>
              </a:rPr>
              <a:t>Traditional vs ML Methods</a:t>
            </a:r>
            <a:endParaRPr lang="en-US" sz="2100" dirty="0"/>
          </a:p>
        </p:txBody>
      </p:sp>
      <p:sp>
        <p:nvSpPr>
          <p:cNvPr id="6" name="Text 3"/>
          <p:cNvSpPr/>
          <p:nvPr/>
        </p:nvSpPr>
        <p:spPr>
          <a:xfrm>
            <a:off x="1468755" y="3170039"/>
            <a:ext cx="2967276" cy="2436971"/>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Conventional chemical and microbial tests are accurate but slow and variable. ML models automate classification using physicochemical features like pH, odor, and fat.</a:t>
            </a:r>
            <a:endParaRPr lang="en-US" sz="1700" dirty="0"/>
          </a:p>
        </p:txBody>
      </p:sp>
      <p:sp>
        <p:nvSpPr>
          <p:cNvPr id="7" name="Shape 4"/>
          <p:cNvSpPr/>
          <p:nvPr/>
        </p:nvSpPr>
        <p:spPr>
          <a:xfrm>
            <a:off x="4707969" y="2284690"/>
            <a:ext cx="489585" cy="489585"/>
          </a:xfrm>
          <a:prstGeom prst="roundRect">
            <a:avLst>
              <a:gd name="adj" fmla="val 18669"/>
            </a:avLst>
          </a:prstGeom>
          <a:solidFill>
            <a:srgbClr val="003180"/>
          </a:solidFill>
          <a:ln w="7620">
            <a:solidFill>
              <a:srgbClr val="194A99"/>
            </a:solidFill>
            <a:prstDash val="solid"/>
          </a:ln>
        </p:spPr>
      </p:sp>
      <p:sp>
        <p:nvSpPr>
          <p:cNvPr id="8" name="Text 5"/>
          <p:cNvSpPr/>
          <p:nvPr/>
        </p:nvSpPr>
        <p:spPr>
          <a:xfrm>
            <a:off x="5415082" y="2359462"/>
            <a:ext cx="2720221" cy="340043"/>
          </a:xfrm>
          <a:prstGeom prst="rect">
            <a:avLst/>
          </a:prstGeom>
          <a:noFill/>
          <a:ln/>
        </p:spPr>
        <p:txBody>
          <a:bodyPr wrap="none" lIns="0" tIns="0" rIns="0" bIns="0" rtlCol="0" anchor="t"/>
          <a:lstStyle/>
          <a:p>
            <a:pPr marL="0" indent="0" algn="l">
              <a:lnSpc>
                <a:spcPts val="2650"/>
              </a:lnSpc>
              <a:buNone/>
            </a:pPr>
            <a:r>
              <a:rPr lang="en-US" sz="2100" dirty="0">
                <a:solidFill>
                  <a:srgbClr val="E2E6E9"/>
                </a:solidFill>
                <a:latin typeface="Merriweather" pitchFamily="34" charset="0"/>
                <a:ea typeface="Merriweather" pitchFamily="34" charset="-122"/>
                <a:cs typeface="Merriweather" pitchFamily="34" charset="-120"/>
              </a:rPr>
              <a:t>Model Comparisons</a:t>
            </a:r>
            <a:endParaRPr lang="en-US" sz="2100" dirty="0"/>
          </a:p>
        </p:txBody>
      </p:sp>
      <p:sp>
        <p:nvSpPr>
          <p:cNvPr id="9" name="Text 6"/>
          <p:cNvSpPr/>
          <p:nvPr/>
        </p:nvSpPr>
        <p:spPr>
          <a:xfrm>
            <a:off x="5415082" y="2829997"/>
            <a:ext cx="2967276" cy="2436971"/>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Studies show decision trees, k-NN, SVM, and ensemble methods like Random Forest perform well. Feature interaction and preprocessing are crucial for accuracy.</a:t>
            </a:r>
            <a:endParaRPr lang="en-US" sz="1700" dirty="0"/>
          </a:p>
        </p:txBody>
      </p:sp>
      <p:sp>
        <p:nvSpPr>
          <p:cNvPr id="10" name="Shape 7"/>
          <p:cNvSpPr/>
          <p:nvPr/>
        </p:nvSpPr>
        <p:spPr>
          <a:xfrm>
            <a:off x="761643" y="6042184"/>
            <a:ext cx="489585" cy="489585"/>
          </a:xfrm>
          <a:prstGeom prst="roundRect">
            <a:avLst>
              <a:gd name="adj" fmla="val 18669"/>
            </a:avLst>
          </a:prstGeom>
          <a:solidFill>
            <a:srgbClr val="003180"/>
          </a:solidFill>
          <a:ln w="7620">
            <a:solidFill>
              <a:srgbClr val="194A99"/>
            </a:solidFill>
            <a:prstDash val="solid"/>
          </a:ln>
        </p:spPr>
      </p:sp>
      <p:sp>
        <p:nvSpPr>
          <p:cNvPr id="11" name="Text 8"/>
          <p:cNvSpPr/>
          <p:nvPr/>
        </p:nvSpPr>
        <p:spPr>
          <a:xfrm>
            <a:off x="1468755" y="6116955"/>
            <a:ext cx="2720221" cy="340043"/>
          </a:xfrm>
          <a:prstGeom prst="rect">
            <a:avLst/>
          </a:prstGeom>
          <a:noFill/>
          <a:ln/>
        </p:spPr>
        <p:txBody>
          <a:bodyPr wrap="none" lIns="0" tIns="0" rIns="0" bIns="0" rtlCol="0" anchor="t"/>
          <a:lstStyle/>
          <a:p>
            <a:pPr marL="0" indent="0" algn="l">
              <a:lnSpc>
                <a:spcPts val="2650"/>
              </a:lnSpc>
              <a:buNone/>
            </a:pPr>
            <a:r>
              <a:rPr lang="en-US" sz="2100" dirty="0">
                <a:solidFill>
                  <a:srgbClr val="E2E6E9"/>
                </a:solidFill>
                <a:latin typeface="Merriweather" pitchFamily="34" charset="0"/>
                <a:ea typeface="Merriweather" pitchFamily="34" charset="-122"/>
                <a:cs typeface="Merriweather" pitchFamily="34" charset="-120"/>
              </a:rPr>
              <a:t>Research Gaps</a:t>
            </a:r>
            <a:endParaRPr lang="en-US" sz="2100" dirty="0"/>
          </a:p>
        </p:txBody>
      </p:sp>
      <p:sp>
        <p:nvSpPr>
          <p:cNvPr id="12" name="Text 9"/>
          <p:cNvSpPr/>
          <p:nvPr/>
        </p:nvSpPr>
        <p:spPr>
          <a:xfrm>
            <a:off x="1468755" y="6587490"/>
            <a:ext cx="6913602" cy="1044416"/>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Few studies compare multiple classifiers on structured milk datasets. This work fills that gap by evaluating five models on seven key features.</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431840" y="339328"/>
            <a:ext cx="529006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Dataset and Methodology Overview</a:t>
            </a:r>
            <a:endParaRPr lang="en-US" sz="2400" dirty="0"/>
          </a:p>
        </p:txBody>
      </p:sp>
      <p:pic>
        <p:nvPicPr>
          <p:cNvPr id="3" name="Image 0" descr="preencoded.png"/>
          <p:cNvPicPr>
            <a:picLocks noChangeAspect="1"/>
          </p:cNvPicPr>
          <p:nvPr/>
        </p:nvPicPr>
        <p:blipFill>
          <a:blip r:embed="rId3"/>
          <a:stretch>
            <a:fillRect/>
          </a:stretch>
        </p:blipFill>
        <p:spPr>
          <a:xfrm>
            <a:off x="493514" y="983322"/>
            <a:ext cx="933350" cy="1218872"/>
          </a:xfrm>
          <a:prstGeom prst="rect">
            <a:avLst/>
          </a:prstGeom>
        </p:spPr>
      </p:pic>
      <p:sp>
        <p:nvSpPr>
          <p:cNvPr id="4" name="Text 1"/>
          <p:cNvSpPr/>
          <p:nvPr/>
        </p:nvSpPr>
        <p:spPr>
          <a:xfrm>
            <a:off x="1549955" y="1100931"/>
            <a:ext cx="1542693" cy="192881"/>
          </a:xfrm>
          <a:prstGeom prst="rect">
            <a:avLst/>
          </a:prstGeom>
          <a:noFill/>
          <a:ln/>
        </p:spPr>
        <p:txBody>
          <a:bodyPr wrap="none" lIns="0" tIns="0" rIns="0" bIns="0" rtlCol="0" anchor="t"/>
          <a:lstStyle/>
          <a:p>
            <a:pPr marL="0" indent="0" algn="l">
              <a:lnSpc>
                <a:spcPts val="1500"/>
              </a:lnSpc>
              <a:buNone/>
            </a:pPr>
            <a:r>
              <a:rPr lang="en-US" sz="2100" b="1" dirty="0">
                <a:solidFill>
                  <a:srgbClr val="E2E6E9"/>
                </a:solidFill>
                <a:latin typeface="Merriweather" pitchFamily="34" charset="0"/>
                <a:ea typeface="Merriweather" pitchFamily="34" charset="-122"/>
                <a:cs typeface="Merriweather" pitchFamily="34" charset="-120"/>
              </a:rPr>
              <a:t>Data Collection </a:t>
            </a:r>
          </a:p>
        </p:txBody>
      </p:sp>
      <p:sp>
        <p:nvSpPr>
          <p:cNvPr id="5" name="Text 2"/>
          <p:cNvSpPr/>
          <p:nvPr/>
        </p:nvSpPr>
        <p:spPr>
          <a:xfrm>
            <a:off x="1549955" y="1523464"/>
            <a:ext cx="12648606" cy="292854"/>
          </a:xfrm>
          <a:prstGeom prst="rect">
            <a:avLst/>
          </a:prstGeom>
          <a:noFill/>
          <a:ln/>
        </p:spPr>
        <p:txBody>
          <a:bodyPr wrap="none" lIns="0" tIns="0" rIns="0" bIns="0" rtlCol="0" anchor="t"/>
          <a:lstStyle/>
          <a:p>
            <a:pPr marL="0" indent="0" algn="l">
              <a:lnSpc>
                <a:spcPts val="1550"/>
              </a:lnSpc>
              <a:buNone/>
            </a:pPr>
            <a:r>
              <a:rPr lang="en-US" sz="1700" dirty="0">
                <a:solidFill>
                  <a:srgbClr val="E2E6E9"/>
                </a:solidFill>
                <a:latin typeface="Merriweather" pitchFamily="34" charset="0"/>
                <a:ea typeface="Merriweather" pitchFamily="34" charset="-122"/>
                <a:cs typeface="Merriweather" pitchFamily="34" charset="-120"/>
              </a:rPr>
              <a:t>Dataset from Kaggle with 1059 milk samples,</a:t>
            </a:r>
          </a:p>
          <a:p>
            <a:pPr marL="0" indent="0" algn="l">
              <a:lnSpc>
                <a:spcPts val="1550"/>
              </a:lnSpc>
              <a:buNone/>
            </a:pPr>
            <a:r>
              <a:rPr lang="en-US" sz="1700" dirty="0">
                <a:solidFill>
                  <a:srgbClr val="E2E6E9"/>
                </a:solidFill>
                <a:latin typeface="Merriweather" pitchFamily="34" charset="0"/>
                <a:ea typeface="Merriweather" pitchFamily="34" charset="-122"/>
                <a:cs typeface="Merriweather" pitchFamily="34" charset="-120"/>
              </a:rPr>
              <a:t>including pH, temperature, taste, odor, fat, turbidity, color,</a:t>
            </a:r>
          </a:p>
          <a:p>
            <a:pPr marL="0" indent="0" algn="l">
              <a:lnSpc>
                <a:spcPts val="1550"/>
              </a:lnSpc>
              <a:buNone/>
            </a:pPr>
            <a:r>
              <a:rPr lang="en-US" sz="1700" dirty="0">
                <a:solidFill>
                  <a:srgbClr val="E2E6E9"/>
                </a:solidFill>
                <a:latin typeface="Merriweather" pitchFamily="34" charset="0"/>
                <a:ea typeface="Merriweather" pitchFamily="34" charset="-122"/>
                <a:cs typeface="Merriweather" pitchFamily="34" charset="-120"/>
              </a:rPr>
              <a:t>and quality grade (Low, Medium, High).</a:t>
            </a:r>
            <a:endParaRPr lang="en-US" sz="1700" dirty="0"/>
          </a:p>
        </p:txBody>
      </p:sp>
      <p:pic>
        <p:nvPicPr>
          <p:cNvPr id="6" name="Image 1" descr="preencoded.png"/>
          <p:cNvPicPr>
            <a:picLocks noChangeAspect="1"/>
          </p:cNvPicPr>
          <p:nvPr/>
        </p:nvPicPr>
        <p:blipFill>
          <a:blip r:embed="rId4"/>
          <a:stretch>
            <a:fillRect/>
          </a:stretch>
        </p:blipFill>
        <p:spPr>
          <a:xfrm>
            <a:off x="493514" y="2548227"/>
            <a:ext cx="933351" cy="1232483"/>
          </a:xfrm>
          <a:prstGeom prst="rect">
            <a:avLst/>
          </a:prstGeom>
        </p:spPr>
      </p:pic>
      <p:sp>
        <p:nvSpPr>
          <p:cNvPr id="7" name="Text 3"/>
          <p:cNvSpPr/>
          <p:nvPr/>
        </p:nvSpPr>
        <p:spPr>
          <a:xfrm>
            <a:off x="1650480" y="2717881"/>
            <a:ext cx="1542693" cy="192881"/>
          </a:xfrm>
          <a:prstGeom prst="rect">
            <a:avLst/>
          </a:prstGeom>
          <a:noFill/>
          <a:ln/>
        </p:spPr>
        <p:txBody>
          <a:bodyPr wrap="none" lIns="0" tIns="0" rIns="0" bIns="0" rtlCol="0" anchor="t"/>
          <a:lstStyle/>
          <a:p>
            <a:pPr marL="0" indent="0" algn="l">
              <a:lnSpc>
                <a:spcPts val="1500"/>
              </a:lnSpc>
              <a:buNone/>
            </a:pPr>
            <a:r>
              <a:rPr lang="en-US" sz="2100" b="1" dirty="0">
                <a:solidFill>
                  <a:srgbClr val="E2E6E9"/>
                </a:solidFill>
                <a:latin typeface="Merriweather" pitchFamily="34" charset="0"/>
                <a:ea typeface="Merriweather" pitchFamily="34" charset="-122"/>
                <a:cs typeface="Merriweather" pitchFamily="34" charset="-120"/>
              </a:rPr>
              <a:t>Preprocessing</a:t>
            </a:r>
            <a:endParaRPr lang="en-US" sz="2100" b="1" dirty="0"/>
          </a:p>
        </p:txBody>
      </p:sp>
      <p:sp>
        <p:nvSpPr>
          <p:cNvPr id="8" name="Text 4"/>
          <p:cNvSpPr/>
          <p:nvPr/>
        </p:nvSpPr>
        <p:spPr>
          <a:xfrm>
            <a:off x="1615731" y="3081669"/>
            <a:ext cx="12964716" cy="197525"/>
          </a:xfrm>
          <a:prstGeom prst="rect">
            <a:avLst/>
          </a:prstGeom>
          <a:noFill/>
          <a:ln/>
        </p:spPr>
        <p:txBody>
          <a:bodyPr wrap="none" lIns="0" tIns="0" rIns="0" bIns="0" rtlCol="0" anchor="t"/>
          <a:lstStyle/>
          <a:p>
            <a:pPr marL="0" indent="0" algn="l">
              <a:lnSpc>
                <a:spcPts val="1550"/>
              </a:lnSpc>
              <a:buNone/>
            </a:pPr>
            <a:r>
              <a:rPr lang="en-US" sz="1700" dirty="0">
                <a:solidFill>
                  <a:srgbClr val="E2E6E9"/>
                </a:solidFill>
                <a:latin typeface="Merriweather" pitchFamily="34" charset="0"/>
                <a:ea typeface="Merriweather" pitchFamily="34" charset="-122"/>
                <a:cs typeface="Merriweather" pitchFamily="34" charset="-120"/>
              </a:rPr>
              <a:t>No missing values found.</a:t>
            </a:r>
          </a:p>
          <a:p>
            <a:pPr marL="0" indent="0" algn="l">
              <a:lnSpc>
                <a:spcPts val="1550"/>
              </a:lnSpc>
              <a:buNone/>
            </a:pPr>
            <a:r>
              <a:rPr lang="en-US" sz="1700" dirty="0">
                <a:solidFill>
                  <a:srgbClr val="E2E6E9"/>
                </a:solidFill>
                <a:latin typeface="Merriweather" pitchFamily="34" charset="0"/>
                <a:ea typeface="Merriweather" pitchFamily="34" charset="-122"/>
                <a:cs typeface="Merriweather" pitchFamily="34" charset="-120"/>
              </a:rPr>
              <a:t>Label encoding applied to categorical variables.</a:t>
            </a:r>
          </a:p>
          <a:p>
            <a:pPr marL="0" indent="0" algn="l">
              <a:lnSpc>
                <a:spcPts val="1550"/>
              </a:lnSpc>
              <a:buNone/>
            </a:pPr>
            <a:r>
              <a:rPr lang="en-US" sz="1700" dirty="0">
                <a:solidFill>
                  <a:srgbClr val="E2E6E9"/>
                </a:solidFill>
                <a:latin typeface="Merriweather" pitchFamily="34" charset="0"/>
                <a:ea typeface="Merriweather" pitchFamily="34" charset="-122"/>
                <a:cs typeface="Merriweather" pitchFamily="34" charset="-120"/>
              </a:rPr>
              <a:t>Numerical features normalized using MinMaxScaler.</a:t>
            </a:r>
            <a:endParaRPr lang="en-US" sz="1700" dirty="0"/>
          </a:p>
        </p:txBody>
      </p:sp>
      <p:pic>
        <p:nvPicPr>
          <p:cNvPr id="9" name="Image 2" descr="preencoded.png"/>
          <p:cNvPicPr>
            <a:picLocks noChangeAspect="1"/>
          </p:cNvPicPr>
          <p:nvPr/>
        </p:nvPicPr>
        <p:blipFill>
          <a:blip r:embed="rId5"/>
          <a:stretch>
            <a:fillRect/>
          </a:stretch>
        </p:blipFill>
        <p:spPr>
          <a:xfrm>
            <a:off x="431839" y="4323636"/>
            <a:ext cx="995025" cy="1171181"/>
          </a:xfrm>
          <a:prstGeom prst="rect">
            <a:avLst/>
          </a:prstGeom>
        </p:spPr>
      </p:pic>
      <p:sp>
        <p:nvSpPr>
          <p:cNvPr id="10" name="Text 5"/>
          <p:cNvSpPr/>
          <p:nvPr/>
        </p:nvSpPr>
        <p:spPr>
          <a:xfrm>
            <a:off x="1615731" y="4511005"/>
            <a:ext cx="1922502" cy="192881"/>
          </a:xfrm>
          <a:prstGeom prst="rect">
            <a:avLst/>
          </a:prstGeom>
          <a:noFill/>
          <a:ln/>
        </p:spPr>
        <p:txBody>
          <a:bodyPr wrap="none" lIns="0" tIns="0" rIns="0" bIns="0" rtlCol="0" anchor="t"/>
          <a:lstStyle/>
          <a:p>
            <a:pPr marL="0" indent="0" algn="l">
              <a:lnSpc>
                <a:spcPts val="1500"/>
              </a:lnSpc>
              <a:buNone/>
            </a:pPr>
            <a:r>
              <a:rPr lang="en-US" sz="2100" b="1" dirty="0">
                <a:solidFill>
                  <a:srgbClr val="E2E6E9"/>
                </a:solidFill>
                <a:latin typeface="Merriweather" pitchFamily="34" charset="0"/>
                <a:ea typeface="Merriweather" pitchFamily="34" charset="-122"/>
                <a:cs typeface="Merriweather" pitchFamily="34" charset="-120"/>
              </a:rPr>
              <a:t>Exploratory Data Analysis</a:t>
            </a:r>
            <a:endParaRPr lang="en-US" sz="2100" b="1" dirty="0"/>
          </a:p>
        </p:txBody>
      </p:sp>
      <p:sp>
        <p:nvSpPr>
          <p:cNvPr id="11" name="Text 6"/>
          <p:cNvSpPr/>
          <p:nvPr/>
        </p:nvSpPr>
        <p:spPr>
          <a:xfrm>
            <a:off x="1615731" y="4999103"/>
            <a:ext cx="12964716" cy="197525"/>
          </a:xfrm>
          <a:prstGeom prst="rect">
            <a:avLst/>
          </a:prstGeom>
          <a:noFill/>
          <a:ln/>
        </p:spPr>
        <p:txBody>
          <a:bodyPr wrap="none" lIns="0" tIns="0" rIns="0" bIns="0" rtlCol="0" anchor="t"/>
          <a:lstStyle/>
          <a:p>
            <a:pPr marL="0" indent="0" algn="l">
              <a:lnSpc>
                <a:spcPts val="1550"/>
              </a:lnSpc>
              <a:buNone/>
            </a:pPr>
            <a:r>
              <a:rPr lang="en-US" sz="1700" dirty="0">
                <a:solidFill>
                  <a:srgbClr val="E2E6E9"/>
                </a:solidFill>
                <a:latin typeface="Merriweather" pitchFamily="34" charset="0"/>
                <a:ea typeface="Merriweather" pitchFamily="34" charset="-122"/>
                <a:cs typeface="Merriweather" pitchFamily="34" charset="-120"/>
              </a:rPr>
              <a:t>Balanced class distribution and feature distributions </a:t>
            </a:r>
            <a:r>
              <a:rPr lang="en-US" sz="1700" dirty="0" err="1">
                <a:solidFill>
                  <a:srgbClr val="E2E6E9"/>
                </a:solidFill>
                <a:latin typeface="Merriweather" pitchFamily="34" charset="0"/>
                <a:ea typeface="Merriweather" pitchFamily="34" charset="-122"/>
                <a:cs typeface="Merriweather" pitchFamily="34" charset="-120"/>
              </a:rPr>
              <a:t>analysed</a:t>
            </a:r>
            <a:r>
              <a:rPr lang="en-US" sz="1700" dirty="0">
                <a:solidFill>
                  <a:srgbClr val="E2E6E9"/>
                </a:solidFill>
                <a:latin typeface="Merriweather" pitchFamily="34" charset="0"/>
                <a:ea typeface="Merriweather" pitchFamily="34" charset="-122"/>
                <a:cs typeface="Merriweather" pitchFamily="34" charset="-120"/>
              </a:rPr>
              <a:t> with</a:t>
            </a:r>
          </a:p>
          <a:p>
            <a:pPr marL="0" indent="0" algn="l">
              <a:lnSpc>
                <a:spcPts val="1550"/>
              </a:lnSpc>
              <a:buNone/>
            </a:pPr>
            <a:r>
              <a:rPr lang="en-US" sz="1700" dirty="0">
                <a:solidFill>
                  <a:srgbClr val="E2E6E9"/>
                </a:solidFill>
                <a:latin typeface="Merriweather" pitchFamily="34" charset="0"/>
                <a:ea typeface="Merriweather" pitchFamily="34" charset="-122"/>
                <a:cs typeface="Merriweather" pitchFamily="34" charset="-120"/>
              </a:rPr>
              <a:t>histograms and box plots. Skewness and outliers identified in fat, turbidity, and color.</a:t>
            </a:r>
            <a:endParaRPr lang="en-US" sz="1700" dirty="0"/>
          </a:p>
        </p:txBody>
      </p:sp>
      <p:pic>
        <p:nvPicPr>
          <p:cNvPr id="12" name="Image 3" descr="preencoded.png"/>
          <p:cNvPicPr>
            <a:picLocks noChangeAspect="1"/>
          </p:cNvPicPr>
          <p:nvPr/>
        </p:nvPicPr>
        <p:blipFill>
          <a:blip r:embed="rId6"/>
          <a:stretch>
            <a:fillRect/>
          </a:stretch>
        </p:blipFill>
        <p:spPr>
          <a:xfrm>
            <a:off x="431840" y="5744880"/>
            <a:ext cx="995024" cy="1171181"/>
          </a:xfrm>
          <a:prstGeom prst="rect">
            <a:avLst/>
          </a:prstGeom>
        </p:spPr>
      </p:pic>
      <p:sp>
        <p:nvSpPr>
          <p:cNvPr id="13" name="Text 7"/>
          <p:cNvSpPr/>
          <p:nvPr/>
        </p:nvSpPr>
        <p:spPr>
          <a:xfrm>
            <a:off x="1613654" y="5787062"/>
            <a:ext cx="2174915" cy="192881"/>
          </a:xfrm>
          <a:prstGeom prst="rect">
            <a:avLst/>
          </a:prstGeom>
          <a:noFill/>
          <a:ln/>
        </p:spPr>
        <p:txBody>
          <a:bodyPr wrap="none" lIns="0" tIns="0" rIns="0" bIns="0" rtlCol="0" anchor="t"/>
          <a:lstStyle/>
          <a:p>
            <a:pPr marL="0" indent="0" algn="l">
              <a:lnSpc>
                <a:spcPts val="1500"/>
              </a:lnSpc>
              <a:buNone/>
            </a:pPr>
            <a:r>
              <a:rPr lang="en-US" sz="2100" b="1" dirty="0">
                <a:solidFill>
                  <a:srgbClr val="E2E6E9"/>
                </a:solidFill>
                <a:latin typeface="Merriweather" pitchFamily="34" charset="0"/>
                <a:ea typeface="Merriweather" pitchFamily="34" charset="-122"/>
                <a:cs typeface="Merriweather" pitchFamily="34" charset="-120"/>
              </a:rPr>
              <a:t>Feature Selection &amp; Modeling</a:t>
            </a:r>
            <a:endParaRPr lang="en-US" sz="2100" b="1" dirty="0"/>
          </a:p>
        </p:txBody>
      </p:sp>
      <p:sp>
        <p:nvSpPr>
          <p:cNvPr id="14" name="Text 8"/>
          <p:cNvSpPr/>
          <p:nvPr/>
        </p:nvSpPr>
        <p:spPr>
          <a:xfrm>
            <a:off x="1613654" y="6210840"/>
            <a:ext cx="12964716" cy="197525"/>
          </a:xfrm>
          <a:prstGeom prst="rect">
            <a:avLst/>
          </a:prstGeom>
          <a:noFill/>
          <a:ln/>
        </p:spPr>
        <p:txBody>
          <a:bodyPr wrap="none" lIns="0" tIns="0" rIns="0" bIns="0" rtlCol="0" anchor="t"/>
          <a:lstStyle/>
          <a:p>
            <a:pPr marL="0" indent="0" algn="l">
              <a:lnSpc>
                <a:spcPts val="1550"/>
              </a:lnSpc>
              <a:buNone/>
            </a:pPr>
            <a:r>
              <a:rPr lang="en-US" sz="1700" dirty="0">
                <a:solidFill>
                  <a:srgbClr val="E2E6E9"/>
                </a:solidFill>
                <a:latin typeface="Merriweather" pitchFamily="34" charset="0"/>
                <a:ea typeface="Merriweather" pitchFamily="34" charset="-122"/>
                <a:cs typeface="Merriweather" pitchFamily="34" charset="-120"/>
              </a:rPr>
              <a:t>All features retained based on correlation analysis.</a:t>
            </a:r>
          </a:p>
          <a:p>
            <a:pPr marL="0" indent="0" algn="l">
              <a:lnSpc>
                <a:spcPts val="1550"/>
              </a:lnSpc>
              <a:buNone/>
            </a:pPr>
            <a:r>
              <a:rPr lang="en-US" sz="1700" dirty="0">
                <a:solidFill>
                  <a:srgbClr val="E2E6E9"/>
                </a:solidFill>
                <a:latin typeface="Merriweather" pitchFamily="34" charset="0"/>
                <a:ea typeface="Merriweather" pitchFamily="34" charset="-122"/>
                <a:cs typeface="Merriweather" pitchFamily="34" charset="-120"/>
              </a:rPr>
              <a:t>Five classifiers trained:</a:t>
            </a:r>
          </a:p>
          <a:p>
            <a:pPr marL="0" indent="0" algn="l">
              <a:lnSpc>
                <a:spcPts val="1550"/>
              </a:lnSpc>
              <a:buNone/>
            </a:pPr>
            <a:r>
              <a:rPr lang="en-US" sz="1700" dirty="0">
                <a:solidFill>
                  <a:srgbClr val="E2E6E9"/>
                </a:solidFill>
                <a:latin typeface="Merriweather" pitchFamily="34" charset="0"/>
                <a:ea typeface="Merriweather" pitchFamily="34" charset="-122"/>
                <a:cs typeface="Merriweather" pitchFamily="34" charset="-120"/>
              </a:rPr>
              <a:t>Logistic Regression, Decision Tree, Random Forest, KNN, and Gaussian Naive Bayes.</a:t>
            </a:r>
            <a:endParaRPr lang="en-US" sz="1700" dirty="0"/>
          </a:p>
        </p:txBody>
      </p:sp>
      <p:pic>
        <p:nvPicPr>
          <p:cNvPr id="15" name="Image 4" descr="preencoded.png"/>
          <p:cNvPicPr>
            <a:picLocks noChangeAspect="1"/>
          </p:cNvPicPr>
          <p:nvPr/>
        </p:nvPicPr>
        <p:blipFill>
          <a:blip r:embed="rId7"/>
          <a:stretch>
            <a:fillRect/>
          </a:stretch>
        </p:blipFill>
        <p:spPr>
          <a:xfrm>
            <a:off x="431840" y="7246034"/>
            <a:ext cx="995026" cy="983566"/>
          </a:xfrm>
          <a:prstGeom prst="rect">
            <a:avLst/>
          </a:prstGeom>
        </p:spPr>
      </p:pic>
      <p:sp>
        <p:nvSpPr>
          <p:cNvPr id="16" name="Text 9"/>
          <p:cNvSpPr/>
          <p:nvPr/>
        </p:nvSpPr>
        <p:spPr>
          <a:xfrm>
            <a:off x="1613654" y="7359490"/>
            <a:ext cx="1542693" cy="192881"/>
          </a:xfrm>
          <a:prstGeom prst="rect">
            <a:avLst/>
          </a:prstGeom>
          <a:noFill/>
          <a:ln/>
        </p:spPr>
        <p:txBody>
          <a:bodyPr wrap="none" lIns="0" tIns="0" rIns="0" bIns="0" rtlCol="0" anchor="t"/>
          <a:lstStyle/>
          <a:p>
            <a:pPr marL="0" indent="0" algn="l">
              <a:lnSpc>
                <a:spcPts val="1500"/>
              </a:lnSpc>
              <a:buNone/>
            </a:pPr>
            <a:r>
              <a:rPr lang="en-US" sz="2100" b="1" dirty="0">
                <a:solidFill>
                  <a:srgbClr val="E2E6E9"/>
                </a:solidFill>
                <a:latin typeface="Merriweather" pitchFamily="34" charset="0"/>
                <a:ea typeface="Merriweather" pitchFamily="34" charset="-122"/>
                <a:cs typeface="Merriweather" pitchFamily="34" charset="-120"/>
              </a:rPr>
              <a:t>Evaluation</a:t>
            </a:r>
            <a:endParaRPr lang="en-US" sz="2100" b="1" dirty="0"/>
          </a:p>
        </p:txBody>
      </p:sp>
      <p:sp>
        <p:nvSpPr>
          <p:cNvPr id="17" name="Text 10"/>
          <p:cNvSpPr/>
          <p:nvPr/>
        </p:nvSpPr>
        <p:spPr>
          <a:xfrm>
            <a:off x="1613654" y="7692747"/>
            <a:ext cx="12964716" cy="197525"/>
          </a:xfrm>
          <a:prstGeom prst="rect">
            <a:avLst/>
          </a:prstGeom>
          <a:noFill/>
          <a:ln/>
        </p:spPr>
        <p:txBody>
          <a:bodyPr wrap="none" lIns="0" tIns="0" rIns="0" bIns="0" rtlCol="0" anchor="t"/>
          <a:lstStyle/>
          <a:p>
            <a:pPr marL="0" indent="0" algn="l">
              <a:lnSpc>
                <a:spcPts val="1550"/>
              </a:lnSpc>
              <a:buNone/>
            </a:pPr>
            <a:r>
              <a:rPr lang="en-US" sz="1700" dirty="0">
                <a:solidFill>
                  <a:srgbClr val="E2E6E9"/>
                </a:solidFill>
                <a:latin typeface="Merriweather" pitchFamily="34" charset="0"/>
                <a:ea typeface="Merriweather" pitchFamily="34" charset="-122"/>
                <a:cs typeface="Merriweather" pitchFamily="34" charset="-120"/>
              </a:rPr>
              <a:t>Metrics include accuracy, precision, recall, </a:t>
            </a:r>
          </a:p>
          <a:p>
            <a:pPr marL="0" indent="0" algn="l">
              <a:lnSpc>
                <a:spcPts val="1550"/>
              </a:lnSpc>
              <a:buNone/>
            </a:pPr>
            <a:r>
              <a:rPr lang="en-US" sz="1700" dirty="0">
                <a:solidFill>
                  <a:srgbClr val="E2E6E9"/>
                </a:solidFill>
                <a:latin typeface="Merriweather" pitchFamily="34" charset="0"/>
                <a:ea typeface="Merriweather" pitchFamily="34" charset="-122"/>
                <a:cs typeface="Merriweather" pitchFamily="34" charset="-120"/>
              </a:rPr>
              <a:t>and F1-score with 5-fold cross-validation and 70-30 train-test split.</a:t>
            </a:r>
            <a:endParaRPr lang="en-US" sz="1700" dirty="0"/>
          </a:p>
        </p:txBody>
      </p:sp>
      <p:pic>
        <p:nvPicPr>
          <p:cNvPr id="18" name="Image 5" descr="preencoded.png"/>
          <p:cNvPicPr>
            <a:picLocks noChangeAspect="1"/>
          </p:cNvPicPr>
          <p:nvPr/>
        </p:nvPicPr>
        <p:blipFill>
          <a:blip r:embed="rId8"/>
          <a:stretch>
            <a:fillRect/>
          </a:stretch>
        </p:blipFill>
        <p:spPr>
          <a:xfrm>
            <a:off x="10962752" y="0"/>
            <a:ext cx="3667648" cy="82296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38520" y="423148"/>
            <a:ext cx="5868114" cy="480774"/>
          </a:xfrm>
          <a:prstGeom prst="rect">
            <a:avLst/>
          </a:prstGeom>
          <a:noFill/>
          <a:ln/>
        </p:spPr>
        <p:txBody>
          <a:bodyPr wrap="none" lIns="0" tIns="0" rIns="0" bIns="0" rtlCol="0" anchor="t"/>
          <a:lstStyle/>
          <a:p>
            <a:pPr marL="0" indent="0" algn="l">
              <a:lnSpc>
                <a:spcPts val="3750"/>
              </a:lnSpc>
              <a:buNone/>
            </a:pPr>
            <a:r>
              <a:rPr lang="en-US" sz="3000" dirty="0">
                <a:solidFill>
                  <a:srgbClr val="F5F0F0"/>
                </a:solidFill>
                <a:latin typeface="Merriweather" pitchFamily="34" charset="0"/>
                <a:ea typeface="Merriweather" pitchFamily="34" charset="-122"/>
                <a:cs typeface="Merriweather" pitchFamily="34" charset="-120"/>
              </a:rPr>
              <a:t>Results and Model Performance</a:t>
            </a:r>
            <a:endParaRPr lang="en-US" sz="3000" dirty="0"/>
          </a:p>
        </p:txBody>
      </p:sp>
      <p:sp>
        <p:nvSpPr>
          <p:cNvPr id="3" name="Text 1"/>
          <p:cNvSpPr/>
          <p:nvPr/>
        </p:nvSpPr>
        <p:spPr>
          <a:xfrm>
            <a:off x="538520" y="1273135"/>
            <a:ext cx="6589038" cy="984885"/>
          </a:xfrm>
          <a:prstGeom prst="rect">
            <a:avLst/>
          </a:prstGeom>
          <a:noFill/>
          <a:ln/>
        </p:spPr>
        <p:txBody>
          <a:bodyPr wrap="square" lIns="0" tIns="0" rIns="0" bIns="0" rtlCol="0" anchor="t"/>
          <a:lstStyle/>
          <a:p>
            <a:pPr marL="0" indent="0" algn="l">
              <a:lnSpc>
                <a:spcPts val="1900"/>
              </a:lnSpc>
              <a:buNone/>
            </a:pPr>
            <a:r>
              <a:rPr lang="en-US" sz="1700" dirty="0">
                <a:solidFill>
                  <a:srgbClr val="E2E6E9"/>
                </a:solidFill>
                <a:latin typeface="Merriweather" pitchFamily="34" charset="0"/>
                <a:ea typeface="Merriweather" pitchFamily="34" charset="-122"/>
                <a:cs typeface="Merriweather" pitchFamily="34" charset="-120"/>
              </a:rPr>
              <a:t>The Random Forest classifier achieved the highest accuracy of 99.7%, with precision, recall, and F1-score all at 0.997. Decision Tree and KNN models also performed well with 99.4% accuracy. Gaussian Naive Bayes and Logistic Regression showed lower accuracy at 90.3% and 85.2%, respectively.</a:t>
            </a:r>
            <a:endParaRPr lang="en-US" sz="1700" dirty="0"/>
          </a:p>
        </p:txBody>
      </p:sp>
      <p:sp>
        <p:nvSpPr>
          <p:cNvPr id="4" name="Text 2"/>
          <p:cNvSpPr/>
          <p:nvPr/>
        </p:nvSpPr>
        <p:spPr>
          <a:xfrm>
            <a:off x="538520" y="3019488"/>
            <a:ext cx="6589038" cy="738664"/>
          </a:xfrm>
          <a:prstGeom prst="rect">
            <a:avLst/>
          </a:prstGeom>
          <a:noFill/>
          <a:ln/>
        </p:spPr>
        <p:txBody>
          <a:bodyPr wrap="square" lIns="0" tIns="0" rIns="0" bIns="0" rtlCol="0" anchor="t"/>
          <a:lstStyle/>
          <a:p>
            <a:pPr marL="0" indent="0" algn="l">
              <a:lnSpc>
                <a:spcPts val="1900"/>
              </a:lnSpc>
              <a:buNone/>
            </a:pPr>
            <a:r>
              <a:rPr lang="en-US" sz="1700" dirty="0">
                <a:solidFill>
                  <a:srgbClr val="E2E6E9"/>
                </a:solidFill>
                <a:latin typeface="Merriweather" pitchFamily="34" charset="0"/>
                <a:ea typeface="Merriweather" pitchFamily="34" charset="-122"/>
                <a:cs typeface="Merriweather" pitchFamily="34" charset="-120"/>
              </a:rPr>
              <a:t>While Random Forest excels in accuracy, its black-box nature limits interpretability. The Decision Tree model offers transparent decision rules, highlighting key features like fat, odor, and pH influencing classification.</a:t>
            </a:r>
            <a:endParaRPr lang="en-US" sz="1700" dirty="0"/>
          </a:p>
        </p:txBody>
      </p:sp>
      <p:pic>
        <p:nvPicPr>
          <p:cNvPr id="5" name="Image 0" descr="preencoded.png"/>
          <p:cNvPicPr>
            <a:picLocks noChangeAspect="1"/>
          </p:cNvPicPr>
          <p:nvPr/>
        </p:nvPicPr>
        <p:blipFill>
          <a:blip r:embed="rId3"/>
          <a:stretch>
            <a:fillRect/>
          </a:stretch>
        </p:blipFill>
        <p:spPr>
          <a:xfrm>
            <a:off x="8676070" y="70337"/>
            <a:ext cx="5814060" cy="802075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783788"/>
            <a:ext cx="6218992"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Deployment Pipeline</a:t>
            </a:r>
            <a:endParaRPr lang="en-US" sz="4850" dirty="0"/>
          </a:p>
        </p:txBody>
      </p:sp>
      <p:sp>
        <p:nvSpPr>
          <p:cNvPr id="4" name="Shape 1"/>
          <p:cNvSpPr/>
          <p:nvPr/>
        </p:nvSpPr>
        <p:spPr>
          <a:xfrm>
            <a:off x="863798" y="1925241"/>
            <a:ext cx="3584853" cy="3031688"/>
          </a:xfrm>
          <a:prstGeom prst="roundRect">
            <a:avLst>
              <a:gd name="adj" fmla="val 3420"/>
            </a:avLst>
          </a:prstGeom>
          <a:solidFill>
            <a:srgbClr val="003180"/>
          </a:solidFill>
          <a:ln w="15240">
            <a:solidFill>
              <a:srgbClr val="194A99"/>
            </a:solidFill>
            <a:prstDash val="solid"/>
          </a:ln>
        </p:spPr>
      </p:sp>
      <p:sp>
        <p:nvSpPr>
          <p:cNvPr id="5" name="Text 2"/>
          <p:cNvSpPr/>
          <p:nvPr/>
        </p:nvSpPr>
        <p:spPr>
          <a:xfrm>
            <a:off x="1125855" y="2187297"/>
            <a:ext cx="3060740"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Containerization</a:t>
            </a:r>
            <a:endParaRPr lang="en-US" sz="2400" dirty="0"/>
          </a:p>
        </p:txBody>
      </p:sp>
      <p:sp>
        <p:nvSpPr>
          <p:cNvPr id="6" name="Text 3"/>
          <p:cNvSpPr/>
          <p:nvPr/>
        </p:nvSpPr>
        <p:spPr>
          <a:xfrm>
            <a:off x="1125855" y="2720816"/>
            <a:ext cx="3060740" cy="1974056"/>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The project is containerized using Docker to ensure consistent environments and easy deployment.</a:t>
            </a:r>
            <a:endParaRPr lang="en-US" sz="1900" dirty="0"/>
          </a:p>
        </p:txBody>
      </p:sp>
      <p:sp>
        <p:nvSpPr>
          <p:cNvPr id="7" name="Shape 4"/>
          <p:cNvSpPr/>
          <p:nvPr/>
        </p:nvSpPr>
        <p:spPr>
          <a:xfrm>
            <a:off x="4695468" y="1925241"/>
            <a:ext cx="3584853" cy="3031688"/>
          </a:xfrm>
          <a:prstGeom prst="roundRect">
            <a:avLst>
              <a:gd name="adj" fmla="val 3420"/>
            </a:avLst>
          </a:prstGeom>
          <a:solidFill>
            <a:srgbClr val="003180"/>
          </a:solidFill>
          <a:ln w="15240">
            <a:solidFill>
              <a:srgbClr val="194A99"/>
            </a:solidFill>
            <a:prstDash val="solid"/>
          </a:ln>
        </p:spPr>
      </p:sp>
      <p:sp>
        <p:nvSpPr>
          <p:cNvPr id="8" name="Text 5"/>
          <p:cNvSpPr/>
          <p:nvPr/>
        </p:nvSpPr>
        <p:spPr>
          <a:xfrm>
            <a:off x="4957524" y="2187297"/>
            <a:ext cx="3060740"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Version Control</a:t>
            </a:r>
            <a:endParaRPr lang="en-US" sz="2400" dirty="0"/>
          </a:p>
        </p:txBody>
      </p:sp>
      <p:sp>
        <p:nvSpPr>
          <p:cNvPr id="9" name="Text 6"/>
          <p:cNvSpPr/>
          <p:nvPr/>
        </p:nvSpPr>
        <p:spPr>
          <a:xfrm>
            <a:off x="4957524" y="2720816"/>
            <a:ext cx="3060740" cy="1579245"/>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Codebase is maintained in a GitHub repository, facilitating collaboration and version tracking.</a:t>
            </a:r>
            <a:endParaRPr lang="en-US" sz="1900" dirty="0"/>
          </a:p>
        </p:txBody>
      </p:sp>
      <p:sp>
        <p:nvSpPr>
          <p:cNvPr id="10" name="Shape 7"/>
          <p:cNvSpPr/>
          <p:nvPr/>
        </p:nvSpPr>
        <p:spPr>
          <a:xfrm>
            <a:off x="863798" y="5203746"/>
            <a:ext cx="7416403" cy="2242066"/>
          </a:xfrm>
          <a:prstGeom prst="roundRect">
            <a:avLst>
              <a:gd name="adj" fmla="val 4624"/>
            </a:avLst>
          </a:prstGeom>
          <a:solidFill>
            <a:srgbClr val="003180"/>
          </a:solidFill>
          <a:ln w="15240">
            <a:solidFill>
              <a:srgbClr val="194A99"/>
            </a:solidFill>
            <a:prstDash val="solid"/>
          </a:ln>
        </p:spPr>
      </p:sp>
      <p:sp>
        <p:nvSpPr>
          <p:cNvPr id="11" name="Text 8"/>
          <p:cNvSpPr/>
          <p:nvPr/>
        </p:nvSpPr>
        <p:spPr>
          <a:xfrm>
            <a:off x="1125855" y="5465802"/>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Automation</a:t>
            </a:r>
            <a:endParaRPr lang="en-US" sz="2400" dirty="0"/>
          </a:p>
        </p:txBody>
      </p:sp>
      <p:sp>
        <p:nvSpPr>
          <p:cNvPr id="12" name="Text 9"/>
          <p:cNvSpPr/>
          <p:nvPr/>
        </p:nvSpPr>
        <p:spPr>
          <a:xfrm>
            <a:off x="1125855" y="5999321"/>
            <a:ext cx="6892290" cy="1184434"/>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A webhook created with Ngrok triggers Jenkins pipelines to auto-build and deploy the application on every GitHub push.</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3798" y="842129"/>
            <a:ext cx="9893975"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Conclusion and Future Directions</a:t>
            </a:r>
            <a:endParaRPr lang="en-US" sz="4850" dirty="0"/>
          </a:p>
        </p:txBody>
      </p:sp>
      <p:sp>
        <p:nvSpPr>
          <p:cNvPr id="3" name="Text 1"/>
          <p:cNvSpPr/>
          <p:nvPr/>
        </p:nvSpPr>
        <p:spPr>
          <a:xfrm>
            <a:off x="863798" y="2205633"/>
            <a:ext cx="6150293" cy="2763679"/>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This study demonstrated a machine learning framework for milk quality prediction using physicochemical and sensory features. The Random Forest model achieved superior accuracy of 99.7%, outperforming other classifiers. Decision Trees offer interpretability, valuable for regulatory compliance.</a:t>
            </a:r>
            <a:endParaRPr lang="en-US" sz="1900" dirty="0"/>
          </a:p>
        </p:txBody>
      </p:sp>
      <p:sp>
        <p:nvSpPr>
          <p:cNvPr id="4" name="Text 2"/>
          <p:cNvSpPr/>
          <p:nvPr/>
        </p:nvSpPr>
        <p:spPr>
          <a:xfrm>
            <a:off x="863798" y="5191363"/>
            <a:ext cx="6150293" cy="1974056"/>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Future work includes integrating real-time parameters like microbial counts, validating models on diverse datasets, exploring deep learning and hybrid ensembles, and applying explainable AI techniques to enhance transparency.</a:t>
            </a:r>
            <a:endParaRPr lang="en-US" sz="1900" dirty="0"/>
          </a:p>
        </p:txBody>
      </p:sp>
      <p:pic>
        <p:nvPicPr>
          <p:cNvPr id="5" name="Image 0" descr="preencoded.png"/>
          <p:cNvPicPr>
            <a:picLocks noChangeAspect="1"/>
          </p:cNvPicPr>
          <p:nvPr/>
        </p:nvPicPr>
        <p:blipFill>
          <a:blip r:embed="rId3"/>
          <a:stretch>
            <a:fillRect/>
          </a:stretch>
        </p:blipFill>
        <p:spPr>
          <a:xfrm>
            <a:off x="7623929" y="2261235"/>
            <a:ext cx="6150293" cy="4208026"/>
          </a:xfrm>
          <a:prstGeom prst="rect">
            <a:avLst/>
          </a:prstGeom>
        </p:spPr>
      </p:pic>
      <p:pic>
        <p:nvPicPr>
          <p:cNvPr id="7" name="Picture 6">
            <a:extLst>
              <a:ext uri="{FF2B5EF4-FFF2-40B4-BE49-F238E27FC236}">
                <a16:creationId xmlns:a16="http://schemas.microsoft.com/office/drawing/2014/main" id="{50B945AD-49CD-3E2D-0516-12E1AF24C1D0}"/>
              </a:ext>
            </a:extLst>
          </p:cNvPr>
          <p:cNvPicPr>
            <a:picLocks noChangeAspect="1"/>
          </p:cNvPicPr>
          <p:nvPr/>
        </p:nvPicPr>
        <p:blipFill>
          <a:blip r:embed="rId4"/>
          <a:stretch>
            <a:fillRect/>
          </a:stretch>
        </p:blipFill>
        <p:spPr>
          <a:xfrm>
            <a:off x="12465570" y="7585268"/>
            <a:ext cx="2038635" cy="61921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3798" y="2383512"/>
            <a:ext cx="6170771"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Thank You</a:t>
            </a:r>
            <a:endParaRPr lang="en-US" sz="4850" dirty="0"/>
          </a:p>
        </p:txBody>
      </p:sp>
      <p:sp>
        <p:nvSpPr>
          <p:cNvPr id="3" name="Shape 1"/>
          <p:cNvSpPr/>
          <p:nvPr/>
        </p:nvSpPr>
        <p:spPr>
          <a:xfrm>
            <a:off x="863798" y="3648432"/>
            <a:ext cx="555308" cy="555308"/>
          </a:xfrm>
          <a:prstGeom prst="roundRect">
            <a:avLst>
              <a:gd name="adj" fmla="val 18669"/>
            </a:avLst>
          </a:prstGeom>
          <a:solidFill>
            <a:srgbClr val="003180"/>
          </a:solidFill>
          <a:ln w="15240">
            <a:solidFill>
              <a:srgbClr val="194A99"/>
            </a:solidFill>
            <a:prstDash val="solid"/>
          </a:ln>
        </p:spPr>
      </p:sp>
      <p:sp>
        <p:nvSpPr>
          <p:cNvPr id="4" name="Text 2"/>
          <p:cNvSpPr/>
          <p:nvPr/>
        </p:nvSpPr>
        <p:spPr>
          <a:xfrm>
            <a:off x="1665923" y="3733205"/>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Appreciation</a:t>
            </a:r>
            <a:endParaRPr lang="en-US" sz="2400" dirty="0"/>
          </a:p>
        </p:txBody>
      </p:sp>
      <p:sp>
        <p:nvSpPr>
          <p:cNvPr id="5" name="Text 3"/>
          <p:cNvSpPr/>
          <p:nvPr/>
        </p:nvSpPr>
        <p:spPr>
          <a:xfrm>
            <a:off x="1665923" y="4266724"/>
            <a:ext cx="3293150" cy="1184434"/>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Thank you for your time and attention throughout the presentation.</a:t>
            </a:r>
            <a:endParaRPr lang="en-US" sz="1900" dirty="0"/>
          </a:p>
        </p:txBody>
      </p:sp>
      <p:sp>
        <p:nvSpPr>
          <p:cNvPr id="6" name="Shape 4"/>
          <p:cNvSpPr/>
          <p:nvPr/>
        </p:nvSpPr>
        <p:spPr>
          <a:xfrm>
            <a:off x="5267563" y="3648432"/>
            <a:ext cx="555308" cy="555308"/>
          </a:xfrm>
          <a:prstGeom prst="roundRect">
            <a:avLst>
              <a:gd name="adj" fmla="val 18669"/>
            </a:avLst>
          </a:prstGeom>
          <a:solidFill>
            <a:srgbClr val="003180"/>
          </a:solidFill>
          <a:ln w="15240">
            <a:solidFill>
              <a:srgbClr val="194A99"/>
            </a:solidFill>
            <a:prstDash val="solid"/>
          </a:ln>
        </p:spPr>
      </p:sp>
      <p:sp>
        <p:nvSpPr>
          <p:cNvPr id="7" name="Text 5"/>
          <p:cNvSpPr/>
          <p:nvPr/>
        </p:nvSpPr>
        <p:spPr>
          <a:xfrm>
            <a:off x="6069687" y="3733205"/>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Collaboration</a:t>
            </a:r>
            <a:endParaRPr lang="en-US" sz="2400" dirty="0"/>
          </a:p>
        </p:txBody>
      </p:sp>
      <p:sp>
        <p:nvSpPr>
          <p:cNvPr id="8" name="Text 6"/>
          <p:cNvSpPr/>
          <p:nvPr/>
        </p:nvSpPr>
        <p:spPr>
          <a:xfrm>
            <a:off x="6069687" y="4266724"/>
            <a:ext cx="3293150" cy="1579245"/>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We welcome your questions, feedback, and future partnership opportunities.</a:t>
            </a:r>
            <a:endParaRPr lang="en-US" sz="1900" dirty="0"/>
          </a:p>
        </p:txBody>
      </p:sp>
      <p:sp>
        <p:nvSpPr>
          <p:cNvPr id="9" name="Shape 7"/>
          <p:cNvSpPr/>
          <p:nvPr/>
        </p:nvSpPr>
        <p:spPr>
          <a:xfrm>
            <a:off x="9671328" y="3648432"/>
            <a:ext cx="555308" cy="555308"/>
          </a:xfrm>
          <a:prstGeom prst="roundRect">
            <a:avLst>
              <a:gd name="adj" fmla="val 18669"/>
            </a:avLst>
          </a:prstGeom>
          <a:solidFill>
            <a:srgbClr val="003180"/>
          </a:solidFill>
          <a:ln w="15240">
            <a:solidFill>
              <a:srgbClr val="194A99"/>
            </a:solidFill>
            <a:prstDash val="solid"/>
          </a:ln>
        </p:spPr>
      </p:sp>
      <p:sp>
        <p:nvSpPr>
          <p:cNvPr id="10" name="Text 8"/>
          <p:cNvSpPr/>
          <p:nvPr/>
        </p:nvSpPr>
        <p:spPr>
          <a:xfrm>
            <a:off x="10473452" y="3733205"/>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Next Steps</a:t>
            </a:r>
            <a:endParaRPr lang="en-US" sz="2400" dirty="0"/>
          </a:p>
        </p:txBody>
      </p:sp>
      <p:sp>
        <p:nvSpPr>
          <p:cNvPr id="11" name="Text 9"/>
          <p:cNvSpPr/>
          <p:nvPr/>
        </p:nvSpPr>
        <p:spPr>
          <a:xfrm>
            <a:off x="10473452" y="4266724"/>
            <a:ext cx="3293150" cy="1579245"/>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Looking forward to advancing milk quality prediction together with you.</a:t>
            </a:r>
            <a:endParaRPr lang="en-US" sz="1900" dirty="0"/>
          </a:p>
        </p:txBody>
      </p:sp>
      <p:pic>
        <p:nvPicPr>
          <p:cNvPr id="13" name="Picture 12">
            <a:extLst>
              <a:ext uri="{FF2B5EF4-FFF2-40B4-BE49-F238E27FC236}">
                <a16:creationId xmlns:a16="http://schemas.microsoft.com/office/drawing/2014/main" id="{E43FAB35-298C-3BC9-CB84-C7753F2DBF74}"/>
              </a:ext>
            </a:extLst>
          </p:cNvPr>
          <p:cNvPicPr>
            <a:picLocks noChangeAspect="1"/>
          </p:cNvPicPr>
          <p:nvPr/>
        </p:nvPicPr>
        <p:blipFill>
          <a:blip r:embed="rId3"/>
          <a:stretch>
            <a:fillRect/>
          </a:stretch>
        </p:blipFill>
        <p:spPr>
          <a:xfrm>
            <a:off x="12539520" y="7513036"/>
            <a:ext cx="2038635" cy="61921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TotalTime>
  <Words>731</Words>
  <Application>Microsoft Office PowerPoint</Application>
  <PresentationFormat>Custom</PresentationFormat>
  <Paragraphs>62</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Merriweather</vt:lpstr>
      <vt:lpstr>Merriweather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Atul Kumar</cp:lastModifiedBy>
  <cp:revision>2</cp:revision>
  <dcterms:created xsi:type="dcterms:W3CDTF">2025-04-29T06:04:43Z</dcterms:created>
  <dcterms:modified xsi:type="dcterms:W3CDTF">2025-04-29T06:28:58Z</dcterms:modified>
</cp:coreProperties>
</file>